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FF5050"/>
    <a:srgbClr val="FF0066"/>
    <a:srgbClr val="FF6600"/>
    <a:srgbClr val="FFCCCC"/>
    <a:srgbClr val="66CC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" y="1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653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639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75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725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137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301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11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79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159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582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326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BB12E-FC76-4C80-B895-5EA775D90290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96949-9784-4165-B1B7-4D3636CA6A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802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ixabay.com/it/icone-simboli-frecce-direzione-842871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9E90CEA-3663-423D-BB2E-A99A6F0B7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0520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sz="5400" dirty="0">
                <a:solidFill>
                  <a:srgbClr val="FF5050"/>
                </a:solidFill>
                <a:latin typeface="華康粗圓體" panose="020F0709000000000000" pitchFamily="49" charset="-120"/>
                <a:ea typeface="華康粗圓體" panose="020F0709000000000000" pitchFamily="49" charset="-120"/>
              </a:rPr>
              <a:t>我是英語小博士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3CADCEA-093A-4319-B800-1FDE2DFD7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121" y="2411445"/>
            <a:ext cx="2453458" cy="36156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B624FDD6-3149-46E4-9C55-782162786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" y="2655217"/>
            <a:ext cx="4762500" cy="3371850"/>
          </a:xfrm>
          <a:prstGeom prst="rect">
            <a:avLst/>
          </a:prstGeom>
        </p:spPr>
      </p:pic>
      <p:pic>
        <p:nvPicPr>
          <p:cNvPr id="10" name="圖片 9" descr="一張含有 監視器, 桌 的圖片&#10;&#10;自動產生的描述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214A8B8-3779-4B95-859D-A2F32F5D10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097293" y="5852794"/>
            <a:ext cx="836114" cy="8361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0117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himes.wav"/>
          </p:stSnd>
        </p:sndAc>
      </p:transition>
    </mc:Choice>
    <mc:Fallback xmlns="">
      <p:transition spd="slow" advClick="0">
        <p:sndAc>
          <p:stSnd>
            <p:snd r:embed="rId7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3">
            <a:extLst>
              <a:ext uri="{FF2B5EF4-FFF2-40B4-BE49-F238E27FC236}">
                <a16:creationId xmlns:a16="http://schemas.microsoft.com/office/drawing/2014/main" id="{031E92BE-04EC-465A-A6E8-A733C266F9D1}"/>
              </a:ext>
            </a:extLst>
          </p:cNvPr>
          <p:cNvSpPr txBox="1">
            <a:spLocks/>
          </p:cNvSpPr>
          <p:nvPr/>
        </p:nvSpPr>
        <p:spPr>
          <a:xfrm>
            <a:off x="628650" y="1238887"/>
            <a:ext cx="7886700" cy="99631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4800" dirty="0">
                <a:solidFill>
                  <a:srgbClr val="7030A0"/>
                </a:solidFill>
                <a:latin typeface="華康粗圓體" panose="020F0709000000000000" pitchFamily="49" charset="-120"/>
                <a:ea typeface="華康粗圓體" panose="020F0709000000000000" pitchFamily="49" charset="-120"/>
              </a:rPr>
              <a:t>猜猜我是誰</a:t>
            </a:r>
            <a:r>
              <a:rPr lang="en-US" altLang="zh-TW" sz="4800" dirty="0">
                <a:solidFill>
                  <a:srgbClr val="7030A0"/>
                </a:solidFill>
                <a:latin typeface="華康粗圓體" panose="020F0709000000000000" pitchFamily="49" charset="-120"/>
                <a:ea typeface="華康粗圓體" panose="020F0709000000000000" pitchFamily="49" charset="-120"/>
              </a:rPr>
              <a:t>?</a:t>
            </a:r>
            <a:endParaRPr lang="zh-TW" altLang="en-US" sz="4800" dirty="0">
              <a:solidFill>
                <a:srgbClr val="7030A0"/>
              </a:solidFill>
              <a:latin typeface="華康粗圓體" panose="020F0709000000000000" pitchFamily="49" charset="-120"/>
              <a:ea typeface="華康粗圓體" panose="020F0709000000000000" pitchFamily="49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3A50A9D-B43E-4EF1-A21E-0A379B13B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297" y="2083573"/>
            <a:ext cx="3822206" cy="3535540"/>
          </a:xfrm>
          <a:prstGeom prst="rect">
            <a:avLst/>
          </a:prstGeom>
        </p:spPr>
      </p:pic>
      <p:sp>
        <p:nvSpPr>
          <p:cNvPr id="9" name="矩形: 圓角 8">
            <a:hlinkClick r:id="rId4" action="ppaction://hlinksldjump"/>
            <a:extLst>
              <a:ext uri="{FF2B5EF4-FFF2-40B4-BE49-F238E27FC236}">
                <a16:creationId xmlns:a16="http://schemas.microsoft.com/office/drawing/2014/main" id="{47CFB895-0986-4BFC-825E-47C37C31512B}"/>
              </a:ext>
            </a:extLst>
          </p:cNvPr>
          <p:cNvSpPr/>
          <p:nvPr/>
        </p:nvSpPr>
        <p:spPr>
          <a:xfrm>
            <a:off x="1229360" y="5836920"/>
            <a:ext cx="1940560" cy="518160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華康粗圓體" panose="020F0709000000000000" pitchFamily="49" charset="-120"/>
                <a:cs typeface="Arial" panose="020B0604020202020204" pitchFamily="34" charset="0"/>
              </a:rPr>
              <a:t>Dolphin</a:t>
            </a:r>
            <a:endParaRPr lang="zh-TW" altLang="en-US" sz="2800" dirty="0">
              <a:solidFill>
                <a:schemeClr val="tx1"/>
              </a:solidFill>
              <a:latin typeface="Arial" panose="020B0604020202020204" pitchFamily="34" charset="0"/>
              <a:ea typeface="華康粗圓體" panose="020F0709000000000000" pitchFamily="49" charset="-120"/>
              <a:cs typeface="Arial" panose="020B0604020202020204" pitchFamily="34" charset="0"/>
            </a:endParaRPr>
          </a:p>
        </p:txBody>
      </p:sp>
      <p:sp>
        <p:nvSpPr>
          <p:cNvPr id="12" name="矩形: 圓角 11">
            <a:hlinkClick r:id="rId5" action="ppaction://hlinksldjump"/>
            <a:extLst>
              <a:ext uri="{FF2B5EF4-FFF2-40B4-BE49-F238E27FC236}">
                <a16:creationId xmlns:a16="http://schemas.microsoft.com/office/drawing/2014/main" id="{91D71701-0378-43AE-9FE3-4AD47924FBD6}"/>
              </a:ext>
            </a:extLst>
          </p:cNvPr>
          <p:cNvSpPr/>
          <p:nvPr/>
        </p:nvSpPr>
        <p:spPr>
          <a:xfrm>
            <a:off x="3484880" y="5836920"/>
            <a:ext cx="1940560" cy="518160"/>
          </a:xfrm>
          <a:prstGeom prst="roundRect">
            <a:avLst/>
          </a:prstGeom>
          <a:solidFill>
            <a:srgbClr val="66CCFF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華康粗圓體" panose="020F0709000000000000" pitchFamily="49" charset="-120"/>
                <a:cs typeface="Arial" panose="020B0604020202020204" pitchFamily="34" charset="0"/>
              </a:rPr>
              <a:t>Elephant</a:t>
            </a:r>
            <a:endParaRPr lang="zh-TW" altLang="en-US" sz="2800" dirty="0">
              <a:solidFill>
                <a:schemeClr val="tx1"/>
              </a:solidFill>
              <a:latin typeface="Arial" panose="020B0604020202020204" pitchFamily="34" charset="0"/>
              <a:ea typeface="華康粗圓體" panose="020F0709000000000000" pitchFamily="49" charset="-120"/>
              <a:cs typeface="Arial" panose="020B0604020202020204" pitchFamily="34" charset="0"/>
            </a:endParaRPr>
          </a:p>
        </p:txBody>
      </p:sp>
      <p:sp>
        <p:nvSpPr>
          <p:cNvPr id="13" name="矩形: 圓角 12">
            <a:hlinkClick r:id="rId4" action="ppaction://hlinksldjump"/>
            <a:extLst>
              <a:ext uri="{FF2B5EF4-FFF2-40B4-BE49-F238E27FC236}">
                <a16:creationId xmlns:a16="http://schemas.microsoft.com/office/drawing/2014/main" id="{6B25585B-DDF0-4691-8B72-68B079643CBC}"/>
              </a:ext>
            </a:extLst>
          </p:cNvPr>
          <p:cNvSpPr/>
          <p:nvPr/>
        </p:nvSpPr>
        <p:spPr>
          <a:xfrm>
            <a:off x="5740400" y="5836920"/>
            <a:ext cx="1940560" cy="518160"/>
          </a:xfrm>
          <a:prstGeom prst="roundRect">
            <a:avLst/>
          </a:prstGeom>
          <a:solidFill>
            <a:srgbClr val="FFCCCC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華康粗圓體" panose="020F0709000000000000" pitchFamily="49" charset="-120"/>
                <a:cs typeface="Arial" panose="020B0604020202020204" pitchFamily="34" charset="0"/>
              </a:rPr>
              <a:t>Penguin</a:t>
            </a:r>
            <a:endParaRPr lang="zh-TW" altLang="en-US" sz="2800" dirty="0">
              <a:solidFill>
                <a:schemeClr val="tx1"/>
              </a:solidFill>
              <a:latin typeface="Arial" panose="020B0604020202020204" pitchFamily="34" charset="0"/>
              <a:ea typeface="華康粗圓體" panose="020F0709000000000000" pitchFamily="49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74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drumroll.wav"/>
          </p:stSnd>
        </p:sndAc>
      </p:transition>
    </mc:Choice>
    <mc:Fallback xmlns="">
      <p:transition spd="slow" advClick="0">
        <p:sndAc>
          <p:stSnd>
            <p:snd r:embed="rId6" name="drumroll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7043721-159C-4E7C-982F-EEE64A3FC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6418" y="1243062"/>
            <a:ext cx="2799720" cy="4714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爆炸: 八角 7">
            <a:extLst>
              <a:ext uri="{FF2B5EF4-FFF2-40B4-BE49-F238E27FC236}">
                <a16:creationId xmlns:a16="http://schemas.microsoft.com/office/drawing/2014/main" id="{F50702E2-4BD6-44F5-8BBE-D29EA48020B4}"/>
              </a:ext>
            </a:extLst>
          </p:cNvPr>
          <p:cNvSpPr/>
          <p:nvPr/>
        </p:nvSpPr>
        <p:spPr>
          <a:xfrm>
            <a:off x="904240" y="1137920"/>
            <a:ext cx="4406578" cy="3830436"/>
          </a:xfrm>
          <a:prstGeom prst="irregularSeal1">
            <a:avLst/>
          </a:prstGeom>
          <a:solidFill>
            <a:srgbClr val="FF505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答錯囉！</a:t>
            </a:r>
          </a:p>
        </p:txBody>
      </p:sp>
      <p:sp>
        <p:nvSpPr>
          <p:cNvPr id="9" name="CustomShape 4">
            <a:hlinkClick r:id="rId6" action="ppaction://hlinksldjump"/>
            <a:extLst>
              <a:ext uri="{FF2B5EF4-FFF2-40B4-BE49-F238E27FC236}">
                <a16:creationId xmlns:a16="http://schemas.microsoft.com/office/drawing/2014/main" id="{FCA26DF6-DC63-411C-A2C8-1ACE6093BF7C}"/>
              </a:ext>
            </a:extLst>
          </p:cNvPr>
          <p:cNvSpPr/>
          <p:nvPr/>
        </p:nvSpPr>
        <p:spPr>
          <a:xfrm>
            <a:off x="2157298" y="5193884"/>
            <a:ext cx="1987982" cy="526196"/>
          </a:xfrm>
          <a:custGeom>
            <a:avLst/>
            <a:gdLst/>
            <a:ahLst/>
            <a:cxnLst/>
            <a:rect l="0" t="0" r="r" b="b"/>
            <a:pathLst>
              <a:path w="6002" h="1801">
                <a:moveTo>
                  <a:pt x="300" y="0"/>
                </a:moveTo>
                <a:cubicBezTo>
                  <a:pt x="150" y="0"/>
                  <a:pt x="0" y="150"/>
                  <a:pt x="0" y="300"/>
                </a:cubicBezTo>
                <a:lnTo>
                  <a:pt x="0" y="1500"/>
                </a:lnTo>
                <a:cubicBezTo>
                  <a:pt x="0" y="1650"/>
                  <a:pt x="150" y="1800"/>
                  <a:pt x="300" y="1800"/>
                </a:cubicBezTo>
                <a:lnTo>
                  <a:pt x="5700" y="1800"/>
                </a:lnTo>
                <a:cubicBezTo>
                  <a:pt x="5850" y="1800"/>
                  <a:pt x="6001" y="1650"/>
                  <a:pt x="6001" y="1500"/>
                </a:cubicBezTo>
                <a:lnTo>
                  <a:pt x="6001" y="300"/>
                </a:lnTo>
                <a:cubicBezTo>
                  <a:pt x="6001" y="150"/>
                  <a:pt x="5850" y="0"/>
                  <a:pt x="5700" y="0"/>
                </a:cubicBezTo>
                <a:lnTo>
                  <a:pt x="300" y="0"/>
                </a:lnTo>
              </a:path>
            </a:pathLst>
          </a:custGeom>
          <a:solidFill>
            <a:srgbClr val="FF0066"/>
          </a:solidFill>
          <a:ln w="38160">
            <a:solidFill>
              <a:srgbClr val="FFFFFF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9080" tIns="64080" rIns="109080" bIns="64080" anchor="ctr"/>
          <a:lstStyle/>
          <a:p>
            <a:pPr algn="ctr"/>
            <a:r>
              <a:rPr lang="zh-TW" altLang="en-US" sz="2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華康中圓體" panose="020F0509000000000000" pitchFamily="49" charset="-120"/>
                <a:ea typeface="華康中圓體" panose="020F0509000000000000" pitchFamily="49" charset="-120"/>
              </a:rPr>
              <a:t>重新作答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77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explode.wav"/>
          </p:stSnd>
        </p:sndAc>
      </p:transition>
    </mc:Choice>
    <mc:Fallback xmlns="">
      <p:transition spd="slow" advClick="0">
        <p:sndAc>
          <p:stSnd>
            <p:snd r:embed="rId7" name="explod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圖說文字 4">
            <a:extLst>
              <a:ext uri="{FF2B5EF4-FFF2-40B4-BE49-F238E27FC236}">
                <a16:creationId xmlns:a16="http://schemas.microsoft.com/office/drawing/2014/main" id="{6A7AE099-B414-40B7-BDAB-7B522D3BDAE2}"/>
              </a:ext>
            </a:extLst>
          </p:cNvPr>
          <p:cNvSpPr/>
          <p:nvPr/>
        </p:nvSpPr>
        <p:spPr>
          <a:xfrm>
            <a:off x="5051369" y="1727200"/>
            <a:ext cx="3037840" cy="1626960"/>
          </a:xfrm>
          <a:prstGeom prst="wedgeRoundRectCallout">
            <a:avLst>
              <a:gd name="adj1" fmla="val -49076"/>
              <a:gd name="adj2" fmla="val 77225"/>
              <a:gd name="adj3" fmla="val 16667"/>
            </a:avLst>
          </a:prstGeom>
          <a:solidFill>
            <a:srgbClr val="FFCC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答對了！</a:t>
            </a:r>
            <a:endParaRPr lang="en-US" altLang="zh-TW" sz="3200" dirty="0">
              <a:solidFill>
                <a:schemeClr val="tx1"/>
              </a:solid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  <a:p>
            <a:pPr algn="ctr"/>
            <a:r>
              <a:rPr lang="zh-TW" altLang="en-US" sz="3200" dirty="0">
                <a:solidFill>
                  <a:schemeClr val="tx1"/>
                </a:solidFill>
                <a:latin typeface="華康中圓體" panose="020F0509000000000000" pitchFamily="49" charset="-120"/>
                <a:ea typeface="華康中圓體" panose="020F0509000000000000" pitchFamily="49" charset="-120"/>
              </a:rPr>
              <a:t>很厲害喔！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9096C28-EB51-44B0-8B7C-F376834EB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659" y="1243062"/>
            <a:ext cx="2831901" cy="4714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ustomShape 5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F1C2C38-A903-45DE-85A6-86E4119FD995}"/>
              </a:ext>
            </a:extLst>
          </p:cNvPr>
          <p:cNvSpPr/>
          <p:nvPr/>
        </p:nvSpPr>
        <p:spPr>
          <a:xfrm>
            <a:off x="7241341" y="5957534"/>
            <a:ext cx="1518920" cy="538886"/>
          </a:xfrm>
          <a:custGeom>
            <a:avLst/>
            <a:gdLst/>
            <a:ahLst/>
            <a:cxnLst/>
            <a:rect l="0" t="0" r="r" b="b"/>
            <a:pathLst>
              <a:path w="5802" h="1801">
                <a:moveTo>
                  <a:pt x="300" y="0"/>
                </a:moveTo>
                <a:cubicBezTo>
                  <a:pt x="150" y="0"/>
                  <a:pt x="0" y="150"/>
                  <a:pt x="0" y="300"/>
                </a:cubicBezTo>
                <a:lnTo>
                  <a:pt x="0" y="1500"/>
                </a:lnTo>
                <a:cubicBezTo>
                  <a:pt x="0" y="1650"/>
                  <a:pt x="150" y="1800"/>
                  <a:pt x="300" y="1800"/>
                </a:cubicBezTo>
                <a:lnTo>
                  <a:pt x="5500" y="1800"/>
                </a:lnTo>
                <a:cubicBezTo>
                  <a:pt x="5650" y="1800"/>
                  <a:pt x="5801" y="1650"/>
                  <a:pt x="5801" y="1500"/>
                </a:cubicBezTo>
                <a:lnTo>
                  <a:pt x="5801" y="300"/>
                </a:lnTo>
                <a:cubicBezTo>
                  <a:pt x="5801" y="150"/>
                  <a:pt x="5650" y="0"/>
                  <a:pt x="5500" y="0"/>
                </a:cubicBezTo>
                <a:lnTo>
                  <a:pt x="300" y="0"/>
                </a:lnTo>
              </a:path>
            </a:pathLst>
          </a:custGeom>
          <a:solidFill>
            <a:srgbClr val="FF6600"/>
          </a:solidFill>
          <a:ln w="38160">
            <a:solidFill>
              <a:srgbClr val="FFFFFF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9080" tIns="64080" rIns="109080" bIns="64080" anchor="ctr"/>
          <a:lstStyle/>
          <a:p>
            <a:pPr algn="ctr"/>
            <a:r>
              <a:rPr lang="zh-TW" altLang="en-US" sz="2400" b="1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華康中圓體" panose="020F0509000000000000" pitchFamily="49" charset="-120"/>
                <a:ea typeface="華康中圓體" panose="020F0509000000000000" pitchFamily="49" charset="-120"/>
              </a:rPr>
              <a:t>結束</a:t>
            </a:r>
            <a:endParaRPr lang="en-US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華康中圓體" panose="020F0509000000000000" pitchFamily="49" charset="-120"/>
              <a:ea typeface="華康中圓體" panose="020F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3323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4" name="applause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1606</TotalTime>
  <Words>29</Words>
  <Application>Microsoft Office PowerPoint</Application>
  <PresentationFormat>如螢幕大小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0" baseType="lpstr">
      <vt:lpstr>華康中圓體</vt:lpstr>
      <vt:lpstr>華康粗圓體</vt:lpstr>
      <vt:lpstr>Arial</vt:lpstr>
      <vt:lpstr>Calibri</vt:lpstr>
      <vt:lpstr>Calibri Light</vt:lpstr>
      <vt:lpstr>Office 佈景主題</vt:lpstr>
      <vt:lpstr>我是英語小博士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我是英語小博士</dc:title>
  <dc:creator>user</dc:creator>
  <cp:lastModifiedBy>小千 曾</cp:lastModifiedBy>
  <cp:revision>20</cp:revision>
  <dcterms:created xsi:type="dcterms:W3CDTF">2022-12-23T07:53:55Z</dcterms:created>
  <dcterms:modified xsi:type="dcterms:W3CDTF">2026-04-08T14:05:05Z</dcterms:modified>
</cp:coreProperties>
</file>