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80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3" name="日期版面配置區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4" name="頁尾版面配置區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5" name="投影片編號版面配置區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669E6EDF-9748-4846-984B-34A95D3577C9}" type="slidenum">
              <a:t>‹#›</a:t>
            </a:fld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132912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altLang="zh-TW"/>
          </a:p>
        </p:txBody>
      </p:sp>
      <p:sp>
        <p:nvSpPr>
          <p:cNvPr id="4" name="頁首版面配置區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日期版面配置區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頁尾版面配置區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0EF3D20D-3B9D-416E-A2F8-58D697135B6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507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altLang="zh-TW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微軟正黑體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08FD402-7132-4513-8D7E-2F2FD58F85D5}" type="slidenum">
              <a:t>1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63AFF560-0BD8-4FBE-BFF6-40469CDC7D93}" type="slidenum">
              <a:t>2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A126B2E0-E7A0-4690-8449-31A416BD7332}" type="slidenum">
              <a:t>3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pPr marL="216000" marR="0" lvl="0" indent="-216000" defTabSz="914400" rtl="0" eaLnBrk="1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TW" altLang="en-US" dirty="0"/>
              <a:t>線上圖片搜尋 </a:t>
            </a:r>
            <a:r>
              <a:rPr lang="en-US" altLang="zh-TW" dirty="0"/>
              <a:t>: online,</a:t>
            </a:r>
            <a:r>
              <a:rPr lang="zh-TW" altLang="en-US" dirty="0"/>
              <a:t>選透明背景</a:t>
            </a:r>
            <a:endParaRPr lang="en-US" altLang="zh-TW" dirty="0"/>
          </a:p>
          <a:p>
            <a:endParaRPr lang="en-US" altLang="zh-TW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5F74BACE-0708-4362-95EC-DDF96C59F7CA}" type="slidenum">
              <a:t>4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715B58A2-53EE-48B6-8671-983052E133F7}" type="slidenum">
              <a:t>5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r>
              <a:rPr lang="zh-TW" altLang="en-US" dirty="0"/>
              <a:t>線上圖片搜尋 </a:t>
            </a:r>
            <a:r>
              <a:rPr lang="en-US" altLang="zh-TW" dirty="0"/>
              <a:t>: security</a:t>
            </a:r>
            <a:r>
              <a:rPr lang="zh-TW" altLang="en-US" dirty="0"/>
              <a:t>，選透明背景</a:t>
            </a:r>
            <a:endParaRPr lang="en-US" altLang="zh-TW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73AA033-DF30-4038-BC43-3AE01189743B}" type="slidenum">
              <a:t>6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D3E6B0B7-A1AD-4570-8E7D-0B2964F7E95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0308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B93573B-32DA-4DBE-8589-C3E96EE902D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3688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5EED33B-B76A-4D75-8E9F-0C8F8A5D7D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3248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D9BA918-58F5-4915-BA73-00F725755B7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65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9594B16-F0CA-4401-BE2F-EB48A6D814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9700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BEC90C1-F5DE-4BA2-B0D7-FF94E49E62E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3435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53DB0C4-CF37-4538-B1F4-7A324A110DB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16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A97E6B2-BB5A-4372-B023-8E2FE216D41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1717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D264D82-FEC6-4053-8409-A1C1C02938F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349216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B44B7A-5BBD-4189-BCDC-4DCE936254B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3099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4AF7710-E4DF-4120-9868-DC2C690867C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5007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altLang="zh-TW"/>
          </a:p>
        </p:txBody>
      </p:sp>
      <p:sp>
        <p:nvSpPr>
          <p:cNvPr id="3" name="文字版面配置區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日期版面配置區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頁尾版面配置區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投影片編號版面配置區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E6FDEA3B-4CD7-4DBE-8566-E4221F88BA78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altLang="zh-TW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</a:defRPr>
      </a:lvl1pPr>
    </p:titleStyle>
    <p:bodyStyle>
      <a:lvl1pPr marL="0" marR="0" indent="0" rtl="0" hangingPunct="0">
        <a:spcBef>
          <a:spcPts val="1414"/>
        </a:spcBef>
        <a:spcAft>
          <a:spcPts val="0"/>
        </a:spcAft>
        <a:tabLst/>
        <a:defRPr lang="en-US" altLang="zh-TW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adhugger.net/2018/06/21/digital-media-a-traditional-perspective/" TargetMode="External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3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hyperlink" Target="https://publicdomainq.net/japanese-apricot-frame-0001637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hackerwebsecurity.com/differenza-tra-phishing-spear-phishing-e-watering-hole/spear-phishing/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pngimg.com/download/43310" TargetMode="External"/><Relationship Id="rId3" Type="http://schemas.openxmlformats.org/officeDocument/2006/relationships/image" Target="../media/image2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hackerwebsecurity.com/differenza-tra-phishing-spear-phishing-e-watering-hole/spear-phishing/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://www.adhugger.net/2018/06/21/digital-media-a-traditional-perspective/" TargetMode="External"/><Relationship Id="rId9" Type="http://schemas.openxmlformats.org/officeDocument/2006/relationships/hyperlink" Target="https://creativecommons.org/licenses/by-nc/3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476312" y="2460567"/>
            <a:ext cx="7128000" cy="1319270"/>
          </a:xfrm>
          <a:prstGeom prst="rect">
            <a:avLst/>
          </a:prstGeom>
        </p:spPr>
        <p:txBody>
          <a:bodyPr vert="horz" wrap="square" lIns="94680" tIns="51480" rIns="94680" bIns="51480" fromWordArt="1" anchor="ctr" anchorCtr="1" compatLnSpc="0">
            <a:prstTxWarp prst="textPlain">
              <a:avLst/>
            </a:prstTxWarp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b="1"/>
            </a:pPr>
            <a:r>
              <a:rPr lang="zh-TW" altLang="en-US" sz="2400" b="1" i="0" u="none" strike="noStrike" kern="1200" cap="none" baseline="0" dirty="0">
                <a:ln w="19080">
                  <a:solidFill>
                    <a:srgbClr val="FFFFFF"/>
                  </a:solidFill>
                  <a:prstDash val="solid"/>
                  <a:miter/>
                </a:ln>
                <a:solidFill>
                  <a:srgbClr val="FF3366"/>
                </a:solidFill>
                <a:effectLst>
                  <a:outerShdw dist="36147" dir="2700000" algn="tl">
                    <a:srgbClr val="808080"/>
                  </a:outerShdw>
                </a:effectLst>
                <a:latin typeface="Arial Black" pitchFamily="18"/>
                <a:ea typeface="MS Gothic" pitchFamily="2"/>
                <a:cs typeface="Tahoma" pitchFamily="2"/>
              </a:rPr>
              <a:t>資訊安全防身術</a:t>
            </a:r>
            <a:endParaRPr lang="zh-TW" sz="2400" b="1" i="0" u="none" strike="noStrike" kern="1200" cap="none" baseline="0" dirty="0">
              <a:ln w="19080">
                <a:solidFill>
                  <a:srgbClr val="FFFFFF"/>
                </a:solidFill>
                <a:prstDash val="solid"/>
                <a:miter/>
              </a:ln>
              <a:solidFill>
                <a:srgbClr val="FF3366"/>
              </a:solidFill>
              <a:effectLst>
                <a:outerShdw dist="36147" dir="2700000" algn="tl">
                  <a:srgbClr val="808080"/>
                </a:outerShdw>
              </a:effectLst>
              <a:latin typeface="Arial Black" pitchFamily="18"/>
              <a:ea typeface="MS Gothic" pitchFamily="2"/>
              <a:cs typeface="Tahoma" pitchFamily="2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3038653" y="4075350"/>
            <a:ext cx="4003317" cy="88923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600"/>
            </a:pPr>
            <a:r>
              <a:rPr lang="zh-TW" altLang="en-US" sz="36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保護自己 尊重別人</a:t>
            </a:r>
            <a:endParaRPr lang="zh-TW" sz="36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 rot="34800">
            <a:off x="2987820" y="2760525"/>
            <a:ext cx="3672359" cy="604903"/>
          </a:xfrm>
          <a:prstGeom prst="rect">
            <a:avLst/>
          </a:prstGeom>
        </p:spPr>
        <p:txBody>
          <a:bodyPr vert="horz" wrap="square" lIns="94680" tIns="51480" rIns="94680" bIns="51480" fromWordArt="1" anchor="ctr" anchorCtr="1" compatLnSpc="0">
            <a:prstTxWarp prst="textPlain">
              <a:avLst/>
            </a:prstTxWarp>
            <a:noAutofit/>
          </a:bodyPr>
          <a:lstStyle/>
          <a:p>
            <a:pPr marL="0" marR="0" lvl="0" indent="0" algn="l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b="1"/>
            </a:pPr>
            <a:r>
              <a:rPr lang="zh-TW" sz="2400" b="1" i="0" u="none" strike="noStrike" kern="1200" cap="none" baseline="0" dirty="0">
                <a:ln w="19080">
                  <a:solidFill>
                    <a:srgbClr val="FFFFFF"/>
                  </a:solidFill>
                  <a:prstDash val="solid"/>
                  <a:miter/>
                </a:ln>
                <a:gradFill>
                  <a:gsLst>
                    <a:gs pos="0">
                      <a:srgbClr val="FFCC00"/>
                    </a:gs>
                    <a:gs pos="100000">
                      <a:srgbClr val="FFFF00"/>
                    </a:gs>
                  </a:gsLst>
                  <a:lin ang="3600000"/>
                </a:gradFill>
                <a:effectLst>
                  <a:outerShdw dist="36147" dir="2700000" algn="tl">
                    <a:srgbClr val="808080"/>
                  </a:outerShdw>
                </a:effectLst>
                <a:latin typeface="Arial Black" pitchFamily="18"/>
                <a:ea typeface="MS Gothic" pitchFamily="2"/>
                <a:cs typeface="Tahoma" pitchFamily="2"/>
              </a:rPr>
              <a:t>大家一起做環保</a:t>
            </a:r>
          </a:p>
        </p:txBody>
      </p:sp>
      <p:sp>
        <p:nvSpPr>
          <p:cNvPr id="3" name="文字方塊 2"/>
          <p:cNvSpPr txBox="1"/>
          <p:nvPr/>
        </p:nvSpPr>
        <p:spPr>
          <a:xfrm>
            <a:off x="2880000" y="3384000"/>
            <a:ext cx="3888000" cy="69696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3600">
                <a:solidFill>
                  <a:srgbClr val="FFCC00"/>
                </a:solidFill>
              </a:defRPr>
            </a:pPr>
            <a:r>
              <a:rPr lang="zh-TW" sz="3600" b="0" i="0" u="none" strike="noStrike" kern="1200" cap="none">
                <a:ln>
                  <a:noFill/>
                </a:ln>
                <a:solidFill>
                  <a:srgbClr val="FFCC00"/>
                </a:solidFill>
                <a:latin typeface="Liberation Sans" pitchFamily="18"/>
                <a:ea typeface="微軟正黑體" pitchFamily="2"/>
                <a:cs typeface="Lucida Sans" pitchFamily="2"/>
              </a:rPr>
              <a:t>節能減碳救地球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5444737" y="2249026"/>
            <a:ext cx="3413413" cy="328431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/>
              <a:defRPr/>
            </a:pPr>
            <a:r>
              <a:rPr lang="zh-TW" altLang="en-US" sz="36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個人資料要保密</a:t>
            </a:r>
            <a:endParaRPr lang="en-US" altLang="zh-TW" sz="36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  <a:p>
            <a:pPr marR="0" lvl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/>
              <a:defRPr/>
            </a:pPr>
            <a:r>
              <a:rPr lang="zh-TW" altLang="en-US" sz="36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電腦不用要登出</a:t>
            </a:r>
            <a:endParaRPr lang="en-US" altLang="zh-TW" sz="36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  <a:p>
            <a:pPr marR="0" lvl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/>
              <a:defRPr/>
            </a:pPr>
            <a:r>
              <a:rPr lang="zh-TW" altLang="en-US" sz="36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防毒軟體要更新</a:t>
            </a:r>
            <a:endParaRPr lang="en-US" altLang="zh-TW" sz="36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  <a:p>
            <a:pPr marR="0" lvl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/>
              <a:defRPr/>
            </a:pPr>
            <a:r>
              <a:rPr lang="zh-TW" altLang="en-US" sz="36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智慧財產要尊重</a:t>
            </a:r>
            <a:endParaRPr lang="zh-TW" sz="36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pic>
        <p:nvPicPr>
          <p:cNvPr id="6" name="圖片 5" descr="一張含有 標誌, 桌, 電腦, 手機 的圖片&#10;&#10;自動產生的描述">
            <a:extLst>
              <a:ext uri="{FF2B5EF4-FFF2-40B4-BE49-F238E27FC236}">
                <a16:creationId xmlns:a16="http://schemas.microsoft.com/office/drawing/2014/main" id="{117C7A43-3161-47F1-9FFF-54E8672E30A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70132" y="1910798"/>
            <a:ext cx="4753044" cy="3738071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圖片 8">
            <a:extLst>
              <a:ext uri="{FF2B5EF4-FFF2-40B4-BE49-F238E27FC236}">
                <a16:creationId xmlns:a16="http://schemas.microsoft.com/office/drawing/2014/main" id="{4AB227E9-541A-4D47-B937-CE59685A3D6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/>
          <a:stretch/>
        </p:blipFill>
        <p:spPr>
          <a:xfrm>
            <a:off x="1" y="-28139"/>
            <a:ext cx="10279522" cy="7587814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5">
            <a:lum/>
            <a:alphaModFix/>
          </a:blip>
          <a:srcRect/>
          <a:stretch>
            <a:fillRect/>
          </a:stretch>
        </p:blipFill>
        <p:spPr>
          <a:xfrm>
            <a:off x="7082965" y="2420103"/>
            <a:ext cx="2608438" cy="2412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圖片 3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7248940" y="738205"/>
            <a:ext cx="1872944" cy="200807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圖片 6" descr="世界遺産 - GATAG｜フリーイラスト素材集"/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64813" y="3522399"/>
            <a:ext cx="7388705" cy="4928209"/>
          </a:xfrm>
          <a:prstGeom prst="rect">
            <a:avLst/>
          </a:prstGeom>
        </p:spPr>
      </p:pic>
      <p:sp>
        <p:nvSpPr>
          <p:cNvPr id="8" name="文字方塊 7">
            <a:extLst>
              <a:ext uri="{FF2B5EF4-FFF2-40B4-BE49-F238E27FC236}">
                <a16:creationId xmlns:a16="http://schemas.microsoft.com/office/drawing/2014/main" id="{E548B6C5-3554-4782-B301-F3776CE776FF}"/>
              </a:ext>
            </a:extLst>
          </p:cNvPr>
          <p:cNvSpPr txBox="1"/>
          <p:nvPr/>
        </p:nvSpPr>
        <p:spPr>
          <a:xfrm>
            <a:off x="2733399" y="1946509"/>
            <a:ext cx="4349566" cy="363851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571500" marR="0" lvl="0" indent="-57150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Char char="u"/>
              <a:tabLst/>
              <a:defRPr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個人資料要保密</a:t>
            </a:r>
            <a:endParaRPr lang="en-US" altLang="zh-TW" sz="40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  <a:p>
            <a:pPr marL="571500" marR="0" lvl="0" indent="-57150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Char char="u"/>
              <a:tabLst/>
              <a:defRPr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電腦不用要登出</a:t>
            </a:r>
            <a:endParaRPr lang="en-US" altLang="zh-TW" sz="40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  <a:p>
            <a:pPr marL="571500" marR="0" lvl="0" indent="-57150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Char char="u"/>
              <a:tabLst/>
              <a:defRPr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防毒軟體要更新</a:t>
            </a:r>
            <a:endParaRPr lang="en-US" altLang="zh-TW" sz="40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  <a:p>
            <a:pPr marL="571500" marR="0" lvl="0" indent="-57150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Font typeface="Wingdings" panose="05000000000000000000" pitchFamily="2" charset="2"/>
              <a:buChar char="u"/>
              <a:tabLst/>
              <a:defRPr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智慧財產要尊重</a:t>
            </a:r>
            <a:endParaRPr lang="zh-TW" sz="40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>
            <a:extLst>
              <a:ext uri="{FF2B5EF4-FFF2-40B4-BE49-F238E27FC236}">
                <a16:creationId xmlns:a16="http://schemas.microsoft.com/office/drawing/2014/main" id="{C8882597-9543-4E63-B304-19A38431E180}"/>
              </a:ext>
            </a:extLst>
          </p:cNvPr>
          <p:cNvSpPr txBox="1"/>
          <p:nvPr/>
        </p:nvSpPr>
        <p:spPr>
          <a:xfrm>
            <a:off x="5444748" y="2249026"/>
            <a:ext cx="3413412" cy="3284317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R="0" lvl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/>
              <a:defRPr/>
            </a:pPr>
            <a:r>
              <a:rPr lang="zh-TW" altLang="en-US" sz="36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不當網站不瀏覽</a:t>
            </a:r>
            <a:endParaRPr lang="en-US" altLang="zh-TW" sz="36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  <a:p>
            <a:pPr marR="0" lvl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/>
              <a:defRPr/>
            </a:pPr>
            <a:r>
              <a:rPr lang="zh-TW" altLang="en-US" sz="36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電子郵件要過濾</a:t>
            </a:r>
            <a:endParaRPr lang="en-US" altLang="zh-TW" sz="36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  <a:p>
            <a:pPr marR="0" lvl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/>
              <a:defRPr/>
            </a:pPr>
            <a:r>
              <a:rPr lang="zh-TW" altLang="en-US" sz="36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可疑訊息需求證</a:t>
            </a:r>
            <a:endParaRPr lang="en-US" altLang="zh-TW" sz="36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  <a:p>
            <a:pPr marR="0" lvl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tabLst/>
              <a:defRPr/>
            </a:pPr>
            <a:r>
              <a:rPr lang="zh-TW" altLang="en-US" sz="36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網路沉迷傷身心</a:t>
            </a:r>
            <a:endParaRPr lang="zh-TW" sz="36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pic>
        <p:nvPicPr>
          <p:cNvPr id="15" name="圖片 14" descr="一張含有 桌, 電子用品, 坐, 電腦 的圖片&#10;&#10;自動產生的描述">
            <a:extLst>
              <a:ext uri="{FF2B5EF4-FFF2-40B4-BE49-F238E27FC236}">
                <a16:creationId xmlns:a16="http://schemas.microsoft.com/office/drawing/2014/main" id="{D26CA977-415B-46E9-9437-E7CD9181E7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222465" y="1978924"/>
            <a:ext cx="4089552" cy="43738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方塊 1"/>
          <p:cNvSpPr txBox="1"/>
          <p:nvPr/>
        </p:nvSpPr>
        <p:spPr>
          <a:xfrm>
            <a:off x="1109270" y="367311"/>
            <a:ext cx="3772484" cy="9777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個人資料要保密</a:t>
            </a:r>
            <a:endParaRPr lang="zh-TW" sz="40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3" name="文字方塊 2"/>
          <p:cNvSpPr txBox="1"/>
          <p:nvPr/>
        </p:nvSpPr>
        <p:spPr>
          <a:xfrm>
            <a:off x="5198871" y="939560"/>
            <a:ext cx="3772484" cy="9777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電子郵件要過濾</a:t>
            </a:r>
            <a:endParaRPr lang="zh-TW" sz="40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785380" y="1719043"/>
            <a:ext cx="3772484" cy="9777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電腦不用要登出</a:t>
            </a:r>
            <a:endParaRPr lang="en-US" altLang="zh-TW" sz="40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4716422" y="2416255"/>
            <a:ext cx="2233602" cy="186469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防毒軟體</a:t>
            </a:r>
            <a:endParaRPr lang="en-US" altLang="zh-TW" sz="40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要更新</a:t>
            </a:r>
            <a:endParaRPr lang="zh-TW" sz="40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4557864" y="4702747"/>
            <a:ext cx="3772484" cy="9777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智慧財產要尊重</a:t>
            </a:r>
            <a:endParaRPr lang="zh-TW" sz="40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1712524" y="5848451"/>
            <a:ext cx="3772484" cy="977788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網路沉迷傷身心</a:t>
            </a:r>
            <a:endParaRPr lang="zh-TW" sz="4000" b="0" i="0" u="none" strike="noStrike" kern="1200" cap="none" dirty="0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pic>
        <p:nvPicPr>
          <p:cNvPr id="13" name="圖片 12" descr="一張含有 標誌, 桌, 電腦, 手機 的圖片&#10;&#10;自動產生的描述">
            <a:extLst>
              <a:ext uri="{FF2B5EF4-FFF2-40B4-BE49-F238E27FC236}">
                <a16:creationId xmlns:a16="http://schemas.microsoft.com/office/drawing/2014/main" id="{60F5536F-8CB4-4BBD-962F-19A367C83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1270609" y="3070775"/>
            <a:ext cx="3104860" cy="2441843"/>
          </a:xfrm>
          <a:prstGeom prst="rect">
            <a:avLst/>
          </a:prstGeom>
        </p:spPr>
      </p:pic>
      <p:pic>
        <p:nvPicPr>
          <p:cNvPr id="14" name="圖片 13" descr="一張含有 桌, 電子用品, 坐, 電腦 的圖片&#10;&#10;自動產生的描述">
            <a:extLst>
              <a:ext uri="{FF2B5EF4-FFF2-40B4-BE49-F238E27FC236}">
                <a16:creationId xmlns:a16="http://schemas.microsoft.com/office/drawing/2014/main" id="{6C2EF72D-ACE7-4908-9582-8A6262422B8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 flipH="1">
            <a:off x="6890117" y="2026401"/>
            <a:ext cx="2582638" cy="2762179"/>
          </a:xfrm>
          <a:prstGeom prst="rect">
            <a:avLst/>
          </a:prstGeom>
        </p:spPr>
      </p:pic>
      <p:pic>
        <p:nvPicPr>
          <p:cNvPr id="16" name="圖片 15" descr="一張含有 輪子 的圖片&#10;&#10;自動產生的描述">
            <a:extLst>
              <a:ext uri="{FF2B5EF4-FFF2-40B4-BE49-F238E27FC236}">
                <a16:creationId xmlns:a16="http://schemas.microsoft.com/office/drawing/2014/main" id="{9916460A-C49C-4F9B-A1A9-CFF261B5418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8"/>
              </a:ext>
            </a:extLst>
          </a:blip>
          <a:stretch>
            <a:fillRect/>
          </a:stretch>
        </p:blipFill>
        <p:spPr>
          <a:xfrm>
            <a:off x="6579569" y="5460916"/>
            <a:ext cx="1788532" cy="1970698"/>
          </a:xfrm>
          <a:prstGeom prst="rect">
            <a:avLst/>
          </a:prstGeom>
        </p:spPr>
      </p:pic>
      <p:sp>
        <p:nvSpPr>
          <p:cNvPr id="17" name="文字方塊 16">
            <a:extLst>
              <a:ext uri="{FF2B5EF4-FFF2-40B4-BE49-F238E27FC236}">
                <a16:creationId xmlns:a16="http://schemas.microsoft.com/office/drawing/2014/main" id="{A356815A-045B-45B1-BAF1-6EBE1B509BE0}"/>
              </a:ext>
            </a:extLst>
          </p:cNvPr>
          <p:cNvSpPr txBox="1"/>
          <p:nvPr/>
        </p:nvSpPr>
        <p:spPr>
          <a:xfrm>
            <a:off x="5305856" y="7498575"/>
            <a:ext cx="20702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900">
                <a:hlinkClick r:id="rId8" tooltip="http://pngimg.com/download/43310"/>
              </a:rPr>
              <a:t>此相片</a:t>
            </a:r>
            <a:r>
              <a:rPr lang="zh-TW" altLang="en-US" sz="900"/>
              <a:t> (作者: 未知的作者) 已透過 </a:t>
            </a:r>
            <a:r>
              <a:rPr lang="zh-TW" altLang="en-US" sz="900">
                <a:hlinkClick r:id="rId9" tooltip="https://creativecommons.org/licenses/by-nc/3.0/"/>
              </a:rPr>
              <a:t>CC BY-NC</a:t>
            </a:r>
            <a:r>
              <a:rPr lang="zh-TW" altLang="en-US" sz="900"/>
              <a:t> 授權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預設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128</Words>
  <Application>Microsoft Office PowerPoint</Application>
  <PresentationFormat>自訂</PresentationFormat>
  <Paragraphs>32</Paragraphs>
  <Slides>6</Slides>
  <Notes>6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3" baseType="lpstr">
      <vt:lpstr>Liberation Sans</vt:lpstr>
      <vt:lpstr>Liberation Serif</vt:lpstr>
      <vt:lpstr>Arial</vt:lpstr>
      <vt:lpstr>Arial Black</vt:lpstr>
      <vt:lpstr>Calibri</vt:lpstr>
      <vt:lpstr>Wingdings</vt:lpstr>
      <vt:lpstr>預設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rock</dc:creator>
  <cp:lastModifiedBy>WIN-X</cp:lastModifiedBy>
  <cp:revision>26</cp:revision>
  <dcterms:created xsi:type="dcterms:W3CDTF">2017-07-30T13:46:26Z</dcterms:created>
  <dcterms:modified xsi:type="dcterms:W3CDTF">2020-01-23T14:45:22Z</dcterms:modified>
</cp:coreProperties>
</file>